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8" r:id="rId5"/>
    <p:sldId id="269" r:id="rId6"/>
    <p:sldId id="270" r:id="rId7"/>
    <p:sldId id="273" r:id="rId8"/>
    <p:sldId id="289" r:id="rId9"/>
    <p:sldId id="288" r:id="rId10"/>
    <p:sldId id="277" r:id="rId11"/>
    <p:sldId id="292" r:id="rId12"/>
    <p:sldId id="291" r:id="rId13"/>
    <p:sldId id="290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5065" autoAdjust="0"/>
  </p:normalViewPr>
  <p:slideViewPr>
    <p:cSldViewPr snapToGrid="0" showGuides="1">
      <p:cViewPr varScale="1">
        <p:scale>
          <a:sx n="90" d="100"/>
          <a:sy n="90" d="100"/>
        </p:scale>
        <p:origin x="103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11/8/2021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1242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799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39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745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741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5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xmlns="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xmlns="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xmlns="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xmlns="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xmlns="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xmlns="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xmlns="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xmlns="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xmlns="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xmlns="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 smtClean="0"/>
              <a:t>Click 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xmlns="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xmlns="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xmlns="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xmlns="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xmlns="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xmlns="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xmlns="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xmlns="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xmlns="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xmlns="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xmlns="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xmlns="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xmlns="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xmlns="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xmlns="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xmlns="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xmlns="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xmlns="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xmlns="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xmlns="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xmlns="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11/8/2021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47" y="1038688"/>
            <a:ext cx="4821370" cy="47673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483" y="1645921"/>
            <a:ext cx="5215754" cy="2551426"/>
          </a:xfrm>
        </p:spPr>
        <p:txBody>
          <a:bodyPr/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SLEEPY DETECTION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8483" y="4288680"/>
            <a:ext cx="5143500" cy="1215138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 by – </a:t>
            </a:r>
          </a:p>
          <a:p>
            <a:pPr>
              <a:lnSpc>
                <a:spcPct val="40000"/>
              </a:lnSpc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4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RAHUL KUMAR</a:t>
            </a:r>
          </a:p>
          <a:p>
            <a:pPr>
              <a:lnSpc>
                <a:spcPct val="40000"/>
              </a:lnSpc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IVY PROFESSIONAL SCHOOL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8" y="142043"/>
            <a:ext cx="6046982" cy="46163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IN REAL TIME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Real ti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5980" y="603681"/>
            <a:ext cx="7009859" cy="566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76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xmlns="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2154" r="3510" b="10507"/>
          <a:stretch/>
        </p:blipFill>
        <p:spPr>
          <a:xfrm>
            <a:off x="1042083" y="987903"/>
            <a:ext cx="4976977" cy="486248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222" y="919811"/>
            <a:ext cx="2129607" cy="8700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58" y="1953088"/>
            <a:ext cx="6054132" cy="3133817"/>
          </a:xfrm>
        </p:spPr>
        <p:txBody>
          <a:bodyPr/>
          <a:lstStyle/>
          <a:p>
            <a:pPr algn="just"/>
            <a:r>
              <a:rPr lang="en-US" sz="1800" dirty="0" smtClean="0"/>
              <a:t>According to NHTSA, </a:t>
            </a:r>
            <a:r>
              <a:rPr lang="en-US" sz="1800" dirty="0"/>
              <a:t>91000 crashes involving sleepy drivers </a:t>
            </a:r>
            <a:r>
              <a:rPr lang="en-US" sz="1800" dirty="0" smtClean="0"/>
              <a:t> causes 50,000 </a:t>
            </a:r>
            <a:r>
              <a:rPr lang="en-US" sz="1800" dirty="0"/>
              <a:t>injuries and nearly 800 deaths </a:t>
            </a:r>
            <a:r>
              <a:rPr lang="en-US" sz="1800" dirty="0" smtClean="0"/>
              <a:t>per year</a:t>
            </a:r>
          </a:p>
          <a:p>
            <a:pPr algn="just"/>
            <a:r>
              <a:rPr lang="en-US" sz="1800" dirty="0" smtClean="0"/>
              <a:t>According to AIIMS Neurology, sleepiness </a:t>
            </a:r>
            <a:r>
              <a:rPr lang="en-US" sz="1800" dirty="0"/>
              <a:t>in drivers </a:t>
            </a:r>
            <a:r>
              <a:rPr lang="en-US" sz="1800" dirty="0" smtClean="0"/>
              <a:t>is the reason </a:t>
            </a:r>
            <a:r>
              <a:rPr lang="en-US" sz="1800" dirty="0"/>
              <a:t>behind more than </a:t>
            </a:r>
            <a:r>
              <a:rPr lang="en-US" sz="1800" dirty="0" smtClean="0"/>
              <a:t>20</a:t>
            </a:r>
            <a:r>
              <a:rPr lang="en-US" sz="1800" dirty="0"/>
              <a:t>% of all road </a:t>
            </a:r>
            <a:r>
              <a:rPr lang="en-US" sz="1800" dirty="0" smtClean="0"/>
              <a:t>accidents</a:t>
            </a:r>
          </a:p>
          <a:p>
            <a:pPr algn="just"/>
            <a:r>
              <a:rPr lang="en-US" sz="1800" dirty="0" smtClean="0"/>
              <a:t>To build a CNN model for </a:t>
            </a:r>
            <a:r>
              <a:rPr lang="en-US" sz="1800" dirty="0"/>
              <a:t>prediction whether person is yawning or </a:t>
            </a:r>
            <a:r>
              <a:rPr lang="en-US" sz="1800" dirty="0" smtClean="0"/>
              <a:t>not and his eyes are closed or not </a:t>
            </a:r>
          </a:p>
          <a:p>
            <a:pPr algn="just"/>
            <a:r>
              <a:rPr lang="en-US" sz="1800" dirty="0" smtClean="0"/>
              <a:t>Based on prediction of eyes closed/open and yawn/no yawn, detection of whether a person is sleepy </a:t>
            </a:r>
          </a:p>
          <a:p>
            <a:pPr algn="just"/>
            <a:r>
              <a:rPr lang="en-US" sz="1800" dirty="0" smtClean="0"/>
              <a:t>Prediction on still saved images, images from webcam and in real time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34" y="0"/>
            <a:ext cx="5844466" cy="43833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122" y="1485686"/>
            <a:ext cx="1161942" cy="488941"/>
          </a:xfrm>
        </p:spPr>
        <p:txBody>
          <a:bodyPr>
            <a:no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3" y="2313898"/>
            <a:ext cx="4873842" cy="3225768"/>
          </a:xfrm>
        </p:spPr>
        <p:txBody>
          <a:bodyPr/>
          <a:lstStyle/>
          <a:p>
            <a:pPr algn="just"/>
            <a:r>
              <a:rPr lang="en-US" sz="1800" dirty="0" smtClean="0"/>
              <a:t>Data consist of 2900 images belonging to class – closed, open, yawn, no yawn </a:t>
            </a:r>
          </a:p>
          <a:p>
            <a:pPr algn="just"/>
            <a:r>
              <a:rPr lang="en-US" sz="1800" dirty="0" smtClean="0"/>
              <a:t>Images converted to greyscale and of size 128*128</a:t>
            </a:r>
          </a:p>
          <a:p>
            <a:pPr algn="just"/>
            <a:r>
              <a:rPr lang="en-US" sz="1800" dirty="0" smtClean="0"/>
              <a:t>2333 images in training set, 299 images in test set and 268 images in CV set</a:t>
            </a:r>
          </a:p>
          <a:p>
            <a:pPr algn="just"/>
            <a:r>
              <a:rPr lang="en-US" sz="1800" dirty="0" smtClean="0"/>
              <a:t>Data is balanced and hence training, cv and test sets also</a:t>
            </a:r>
          </a:p>
          <a:p>
            <a:pPr algn="just"/>
            <a:r>
              <a:rPr lang="en-US" sz="1800" dirty="0" smtClean="0"/>
              <a:t>Training set has 582-584 images, cv set has 67 images and test set has 75 images for each class</a:t>
            </a:r>
            <a:endParaRPr lang="en-US" sz="18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45" y="1041802"/>
            <a:ext cx="4884848" cy="48796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722" y="1864310"/>
            <a:ext cx="4677499" cy="47939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PRE-PROCESSING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 txBox="1">
            <a:spLocks/>
          </p:cNvSpPr>
          <p:nvPr/>
        </p:nvSpPr>
        <p:spPr>
          <a:xfrm>
            <a:off x="2031699" y="2713392"/>
            <a:ext cx="7611734" cy="26398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smtClean="0"/>
              <a:t>Images in greyscale and of size 128*128 converted into numerical features</a:t>
            </a:r>
          </a:p>
          <a:p>
            <a:pPr algn="just"/>
            <a:r>
              <a:rPr lang="en-US" sz="1800" dirty="0" smtClean="0"/>
              <a:t>Batch size – 16</a:t>
            </a:r>
          </a:p>
          <a:p>
            <a:pPr algn="just"/>
            <a:r>
              <a:rPr lang="en-US" sz="1800" dirty="0" smtClean="0"/>
              <a:t>Final shape of data for one batch – (16, 16384)</a:t>
            </a:r>
          </a:p>
          <a:p>
            <a:pPr algn="just"/>
            <a:r>
              <a:rPr lang="en-US" sz="1800" dirty="0" smtClean="0"/>
              <a:t>No of features- 16384</a:t>
            </a:r>
          </a:p>
          <a:p>
            <a:pPr algn="just"/>
            <a:r>
              <a:rPr lang="en-US" sz="1800" dirty="0" smtClean="0"/>
              <a:t>Total no of batches for training – 146, for cv – 19 and for test – 17</a:t>
            </a:r>
          </a:p>
          <a:p>
            <a:pPr algn="just"/>
            <a:r>
              <a:rPr lang="en-US" sz="1800" dirty="0" smtClean="0"/>
              <a:t>Classes to predict – 4</a:t>
            </a:r>
          </a:p>
          <a:p>
            <a:pPr algn="just"/>
            <a:r>
              <a:rPr lang="en-US" sz="1800" dirty="0" smtClean="0"/>
              <a:t>Classes – closed, open, yawn, no yawn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629" y="727968"/>
            <a:ext cx="1703480" cy="47939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 txBox="1">
            <a:spLocks/>
          </p:cNvSpPr>
          <p:nvPr/>
        </p:nvSpPr>
        <p:spPr>
          <a:xfrm>
            <a:off x="380454" y="1388793"/>
            <a:ext cx="10725512" cy="201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/>
              <a:t>M</a:t>
            </a:r>
            <a:r>
              <a:rPr lang="en-US" sz="1800" dirty="0" smtClean="0"/>
              <a:t>odel </a:t>
            </a:r>
            <a:r>
              <a:rPr lang="en-US" sz="1800" dirty="0"/>
              <a:t>should be small (so that it can be faster while </a:t>
            </a:r>
            <a:r>
              <a:rPr lang="en-US" sz="1800" dirty="0" smtClean="0"/>
              <a:t>predicting in real time)</a:t>
            </a:r>
          </a:p>
          <a:p>
            <a:pPr algn="just"/>
            <a:r>
              <a:rPr lang="en-US" sz="1800" dirty="0" smtClean="0"/>
              <a:t>lenet-5 </a:t>
            </a:r>
            <a:r>
              <a:rPr lang="en-US" sz="1800" dirty="0"/>
              <a:t>model </a:t>
            </a:r>
            <a:r>
              <a:rPr lang="en-US" sz="1800" dirty="0" smtClean="0"/>
              <a:t>- one </a:t>
            </a:r>
            <a:r>
              <a:rPr lang="en-US" sz="1800" dirty="0"/>
              <a:t>of the smallest CNN architecture with some minor </a:t>
            </a:r>
            <a:r>
              <a:rPr lang="en-US" sz="1800" dirty="0" smtClean="0"/>
              <a:t>modifications</a:t>
            </a:r>
          </a:p>
          <a:p>
            <a:pPr algn="just"/>
            <a:r>
              <a:rPr lang="en-US" sz="1800" dirty="0" smtClean="0"/>
              <a:t>An additional </a:t>
            </a:r>
            <a:r>
              <a:rPr lang="en-US" sz="1800" dirty="0"/>
              <a:t>3rd layer of CNN and a dropout of 0.6 with fully connected </a:t>
            </a:r>
            <a:r>
              <a:rPr lang="en-US" sz="1800" dirty="0" smtClean="0"/>
              <a:t>layer</a:t>
            </a:r>
          </a:p>
          <a:p>
            <a:pPr algn="just"/>
            <a:r>
              <a:rPr lang="en-US" sz="1800" dirty="0" smtClean="0"/>
              <a:t>Image of </a:t>
            </a:r>
            <a:r>
              <a:rPr lang="en-US" sz="1800" dirty="0"/>
              <a:t>size (128,128,1) </a:t>
            </a:r>
            <a:r>
              <a:rPr lang="en-US" sz="1800" dirty="0" smtClean="0"/>
              <a:t>- will </a:t>
            </a:r>
            <a:r>
              <a:rPr lang="en-US" sz="1800" dirty="0"/>
              <a:t>be able to capture features associated with both yawning and closed/Open eyes </a:t>
            </a:r>
            <a:endParaRPr lang="en-US" sz="1800" dirty="0" smtClean="0"/>
          </a:p>
          <a:p>
            <a:pPr algn="just"/>
            <a:r>
              <a:rPr lang="en-US" sz="1800" dirty="0" smtClean="0"/>
              <a:t>No of epochs  = 50 and use of Adam optimizer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05" y="3400148"/>
            <a:ext cx="8175252" cy="30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66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642257"/>
            <a:ext cx="1454376" cy="524700"/>
          </a:xfrm>
        </p:spPr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 smtClean="0"/>
              <a:t>SIMPLE LETNET</a:t>
            </a:r>
            <a:endParaRPr lang="en-US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xmlns="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34" y="1166957"/>
            <a:ext cx="4316187" cy="5124985"/>
          </a:xfrm>
        </p:spPr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xmlns="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 smtClean="0"/>
              <a:t>LENET WITH MODIFICATION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Placeholder 84" descr="Single gear">
            <a:extLst>
              <a:ext uri="{FF2B5EF4-FFF2-40B4-BE49-F238E27FC236}">
                <a16:creationId xmlns:a16="http://schemas.microsoft.com/office/drawing/2014/main" xmlns="" id="{65FBD7DF-30E8-9042-8A0D-0F64C33E0B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18145" y="1988373"/>
            <a:ext cx="502873" cy="502873"/>
          </a:xfrm>
          <a:prstGeom prst="rect">
            <a:avLst/>
          </a:prstGeom>
          <a:noFill/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6799" y="3312662"/>
            <a:ext cx="3445566" cy="212762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Relatively less no of trainable parameters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Training accuracy – 97%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Test accuracy – 91%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Optimizer – Adam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Epochs - 50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4"/>
          </p:nvPr>
        </p:nvSpPr>
        <p:spPr>
          <a:xfrm>
            <a:off x="8527490" y="3444926"/>
            <a:ext cx="3270933" cy="2105205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/>
              <a:t>Over 3500K trainable parameters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Training accuracy – </a:t>
            </a:r>
            <a:r>
              <a:rPr lang="en-US" sz="1800" dirty="0" smtClean="0"/>
              <a:t>98%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Test accuracy – </a:t>
            </a:r>
            <a:r>
              <a:rPr lang="en-US" sz="1800" dirty="0" smtClean="0"/>
              <a:t>95%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Optimizer – Adam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Epochs - 50</a:t>
            </a:r>
          </a:p>
        </p:txBody>
      </p:sp>
    </p:spTree>
    <p:extLst>
      <p:ext uri="{BB962C8B-B14F-4D97-AF65-F5344CB8AC3E}">
        <p14:creationId xmlns:p14="http://schemas.microsoft.com/office/powerpoint/2010/main" val="214539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8" y="142043"/>
            <a:ext cx="6046982" cy="46163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PERFORMANCE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B91B32C0-5E61-447F-9557-57AF415D6FE9}"/>
              </a:ext>
            </a:extLst>
          </p:cNvPr>
          <p:cNvSpPr txBox="1">
            <a:spLocks/>
          </p:cNvSpPr>
          <p:nvPr/>
        </p:nvSpPr>
        <p:spPr>
          <a:xfrm>
            <a:off x="4385834" y="2725444"/>
            <a:ext cx="3009265" cy="1979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1800" dirty="0" smtClean="0"/>
              <a:t>Training accuracy of 98%, validation accuracy of 96% and test accuracy of 95%</a:t>
            </a:r>
          </a:p>
          <a:p>
            <a:pPr marL="285750" indent="-285750" algn="just"/>
            <a:r>
              <a:rPr lang="en-US" sz="1800" dirty="0" smtClean="0"/>
              <a:t>No overfitting</a:t>
            </a:r>
          </a:p>
          <a:p>
            <a:pPr marL="285750" indent="-285750" algn="just"/>
            <a:r>
              <a:rPr lang="en-US" sz="1800" dirty="0" smtClean="0"/>
              <a:t>No under-fitting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1912360"/>
            <a:ext cx="4172770" cy="3300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1912360"/>
            <a:ext cx="4669654" cy="34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94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8" y="142043"/>
            <a:ext cx="6046982" cy="46163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WITH STILL IMAGES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9" t="-9415" r="54986" b="9415"/>
          <a:stretch/>
        </p:blipFill>
        <p:spPr>
          <a:xfrm>
            <a:off x="488272" y="603681"/>
            <a:ext cx="4905396" cy="57260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6" t="628" r="57546" b="13700"/>
          <a:stretch/>
        </p:blipFill>
        <p:spPr>
          <a:xfrm>
            <a:off x="5788241" y="862585"/>
            <a:ext cx="5113538" cy="57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9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38" y="142043"/>
            <a:ext cx="6046982" cy="461638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 WITH WEBCAM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8" y="603681"/>
            <a:ext cx="4341471" cy="3180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274" y="535104"/>
            <a:ext cx="3925559" cy="3249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8" y="3784331"/>
            <a:ext cx="3836442" cy="3057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4"/>
          <a:stretch/>
        </p:blipFill>
        <p:spPr>
          <a:xfrm>
            <a:off x="5059273" y="3847238"/>
            <a:ext cx="3916051" cy="29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32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purl.org/dc/elements/1.1/"/>
    <ds:schemaRef ds:uri="16c05727-aa75-4e4a-9b5f-8a80a1165891"/>
    <ds:schemaRef ds:uri="http://www.w3.org/XML/1998/namespace"/>
    <ds:schemaRef ds:uri="http://purl.org/dc/terms/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418</Words>
  <Application>Microsoft Office PowerPoint</Application>
  <PresentationFormat>Widescreen</PresentationFormat>
  <Paragraphs>72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SLEEPY DETECTION</vt:lpstr>
      <vt:lpstr> OBJECTIVE </vt:lpstr>
      <vt:lpstr> Data </vt:lpstr>
      <vt:lpstr>DATA PRE-PROCESSING</vt:lpstr>
      <vt:lpstr>MODEL</vt:lpstr>
      <vt:lpstr>MODEL</vt:lpstr>
      <vt:lpstr>PERFORMANCE </vt:lpstr>
      <vt:lpstr>DETECTION WITH STILL IMAGES</vt:lpstr>
      <vt:lpstr>DETECTION WITH WEBCAM</vt:lpstr>
      <vt:lpstr>DETECTION IN REAL TIME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2021-09-06T13:14:56Z</dcterms:created>
  <dcterms:modified xsi:type="dcterms:W3CDTF">2021-11-08T17:50:43Z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